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8"/>
  </p:notesMasterIdLst>
  <p:sldIdLst>
    <p:sldId id="256" r:id="rId2"/>
    <p:sldId id="259" r:id="rId3"/>
    <p:sldId id="257" r:id="rId4"/>
    <p:sldId id="273" r:id="rId5"/>
    <p:sldId id="274" r:id="rId6"/>
    <p:sldId id="272" r:id="rId7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Trajni nalozi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185986" y="185986"/>
          <a:ext cx="1239912" cy="86793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600" kern="1200" dirty="0" smtClean="0"/>
            <a:t>1</a:t>
          </a:r>
          <a:endParaRPr lang="hr-HR" sz="2600" kern="1200" dirty="0"/>
        </a:p>
      </dsp:txBody>
      <dsp:txXfrm rot="-5400000">
        <a:off x="1" y="433968"/>
        <a:ext cx="867938" cy="371974"/>
      </dsp:txXfrm>
    </dsp:sp>
    <dsp:sp modelId="{0788EA32-DFC7-4AB4-9EDB-DB87EBDAC346}">
      <dsp:nvSpPr>
        <dsp:cNvPr id="0" name=""/>
        <dsp:cNvSpPr/>
      </dsp:nvSpPr>
      <dsp:spPr>
        <a:xfrm rot="5400000">
          <a:off x="3078997" y="-2211059"/>
          <a:ext cx="805942" cy="52280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2385" rIns="32385" bIns="32385" numCol="1" spcCol="1270" anchor="ctr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5100" kern="1200" dirty="0" smtClean="0"/>
            <a:t>Trajni nalozi</a:t>
          </a:r>
          <a:endParaRPr lang="hr-HR" sz="5100" kern="1200" dirty="0"/>
        </a:p>
      </dsp:txBody>
      <dsp:txXfrm rot="-5400000">
        <a:off x="867938" y="39343"/>
        <a:ext cx="5188718" cy="727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19.10.2014.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19.10.2014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19.10.2014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Trajni nalozi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8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</a:p>
          <a:p>
            <a:pPr algn="r"/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</a:t>
            </a:r>
            <a:r>
              <a:rPr lang="hr-HR" dirty="0" smtClean="0"/>
              <a:t>8: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41085582"/>
              </p:ext>
            </p:extLst>
          </p:nvPr>
        </p:nvGraphicFramePr>
        <p:xfrm>
          <a:off x="1475656" y="2492896"/>
          <a:ext cx="6096000" cy="123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 ovom poglavlju naučit ćete: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hr-HR" dirty="0"/>
              <a:t>• što je trajni nalog</a:t>
            </a:r>
          </a:p>
          <a:p>
            <a:pPr marL="0" indent="0"/>
            <a:r>
              <a:rPr lang="hr-HR" dirty="0"/>
              <a:t>• kako se ugovara trajni nalog</a:t>
            </a:r>
          </a:p>
          <a:p>
            <a:pPr marL="0" indent="0"/>
            <a:r>
              <a:rPr lang="hr-HR" dirty="0"/>
              <a:t>• kako se izvršava trajni nalog</a:t>
            </a:r>
          </a:p>
          <a:p>
            <a:pPr marL="0" indent="0"/>
            <a:r>
              <a:rPr lang="hr-HR" dirty="0"/>
              <a:t>• kada se provodi zatvaranje trajnog naloga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Trajni 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vi-VN" sz="2000" dirty="0"/>
              <a:t>trajni nalog – </a:t>
            </a:r>
            <a:r>
              <a:rPr lang="vi-VN" sz="2000" b="0" dirty="0"/>
              <a:t>ugovor </a:t>
            </a:r>
            <a:r>
              <a:rPr lang="vi-VN" sz="2000" b="0" dirty="0" smtClean="0"/>
              <a:t>o</a:t>
            </a:r>
            <a:r>
              <a:rPr lang="hr-HR" sz="2000" b="0" dirty="0" smtClean="0"/>
              <a:t> </a:t>
            </a:r>
            <a:r>
              <a:rPr lang="vi-VN" sz="2000" b="0" dirty="0" smtClean="0"/>
              <a:t>platnim </a:t>
            </a:r>
            <a:r>
              <a:rPr lang="vi-VN" sz="2000" b="0" dirty="0"/>
              <a:t>uslugama kojim </a:t>
            </a:r>
            <a:r>
              <a:rPr lang="vi-VN" sz="2000" b="0" dirty="0" smtClean="0"/>
              <a:t>se</a:t>
            </a:r>
            <a:r>
              <a:rPr lang="hr-HR" sz="2000" b="0" dirty="0" smtClean="0"/>
              <a:t> </a:t>
            </a:r>
            <a:r>
              <a:rPr lang="vi-VN" sz="2000" b="0" dirty="0" smtClean="0"/>
              <a:t>uređuje </a:t>
            </a:r>
            <a:r>
              <a:rPr lang="vi-VN" sz="2000" b="0" dirty="0"/>
              <a:t>buduće </a:t>
            </a:r>
            <a:r>
              <a:rPr lang="vi-VN" sz="2000" b="0" dirty="0" smtClean="0"/>
              <a:t>izvršenje</a:t>
            </a:r>
            <a:r>
              <a:rPr lang="hr-HR" sz="2000" b="0" dirty="0" smtClean="0"/>
              <a:t> </a:t>
            </a:r>
            <a:r>
              <a:rPr lang="vi-VN" sz="2000" b="0" dirty="0" smtClean="0"/>
              <a:t>jedne </a:t>
            </a:r>
            <a:r>
              <a:rPr lang="vi-VN" sz="2000" b="0" dirty="0"/>
              <a:t>ili niza </a:t>
            </a:r>
            <a:r>
              <a:rPr lang="vi-VN" sz="2000" b="0" dirty="0" smtClean="0"/>
              <a:t>platnih</a:t>
            </a:r>
            <a:r>
              <a:rPr lang="hr-HR" sz="2000" b="0" dirty="0" smtClean="0"/>
              <a:t> </a:t>
            </a:r>
            <a:r>
              <a:rPr lang="vi-VN" sz="2000" b="0" dirty="0" smtClean="0"/>
              <a:t>transakcija </a:t>
            </a:r>
            <a:r>
              <a:rPr lang="vi-VN" sz="2000" b="0" dirty="0"/>
              <a:t>gdje </a:t>
            </a:r>
            <a:r>
              <a:rPr lang="vi-VN" sz="2000" b="0" dirty="0" smtClean="0"/>
              <a:t>poslovna</a:t>
            </a:r>
            <a:r>
              <a:rPr lang="hr-HR" sz="2000" b="0" dirty="0" smtClean="0"/>
              <a:t> </a:t>
            </a:r>
            <a:r>
              <a:rPr lang="vi-VN" sz="2000" b="0" dirty="0" smtClean="0"/>
              <a:t>banka </a:t>
            </a:r>
            <a:r>
              <a:rPr lang="vi-VN" sz="2000" b="0" dirty="0"/>
              <a:t>u ime i za </a:t>
            </a:r>
            <a:r>
              <a:rPr lang="vi-VN" sz="2000" b="0" dirty="0" smtClean="0"/>
              <a:t>račun</a:t>
            </a:r>
            <a:r>
              <a:rPr lang="hr-HR" sz="2000" b="0" dirty="0" smtClean="0"/>
              <a:t> </a:t>
            </a:r>
            <a:r>
              <a:rPr lang="vi-VN" sz="2000" b="0" dirty="0" smtClean="0"/>
              <a:t>vlasnika </a:t>
            </a:r>
            <a:r>
              <a:rPr lang="hr-HR" sz="2000" b="0" dirty="0" smtClean="0"/>
              <a:t> </a:t>
            </a:r>
            <a:r>
              <a:rPr lang="vi-VN" sz="2000" b="0" dirty="0" smtClean="0"/>
              <a:t>računa obavlja</a:t>
            </a:r>
            <a:r>
              <a:rPr lang="hr-HR" sz="2000" b="0" dirty="0" smtClean="0"/>
              <a:t> </a:t>
            </a:r>
            <a:r>
              <a:rPr lang="vi-VN" sz="2000" b="0" dirty="0" smtClean="0"/>
              <a:t>plaćanja </a:t>
            </a:r>
            <a:r>
              <a:rPr lang="vi-VN" sz="2000" b="0" dirty="0"/>
              <a:t>u korist pravne </a:t>
            </a:r>
            <a:r>
              <a:rPr lang="vi-VN" sz="2000" b="0" dirty="0" smtClean="0"/>
              <a:t>ili</a:t>
            </a:r>
            <a:r>
              <a:rPr lang="hr-HR" sz="2000" b="0" dirty="0" smtClean="0"/>
              <a:t> </a:t>
            </a:r>
            <a:r>
              <a:rPr lang="vi-VN" sz="2000" b="0" dirty="0" smtClean="0"/>
              <a:t>fizičke osobe</a:t>
            </a:r>
            <a:endParaRPr lang="hr-HR" sz="2000" b="0" dirty="0" smtClean="0"/>
          </a:p>
          <a:p>
            <a:endParaRPr lang="hr-HR" sz="2000" b="0" dirty="0"/>
          </a:p>
          <a:p>
            <a:r>
              <a:rPr lang="hr-HR" sz="2000" b="0" dirty="0"/>
              <a:t>Zatvaranje trajnog naloga provodi se kada je prestala postojati osnova za </a:t>
            </a:r>
            <a:r>
              <a:rPr lang="hr-HR" sz="2000" b="0" dirty="0" smtClean="0"/>
              <a:t>plaćanje (</a:t>
            </a:r>
            <a:r>
              <a:rPr lang="hr-HR" sz="2000" b="0" dirty="0"/>
              <a:t>npr. otplaćen kredit u cijelosti), odnosno kada istekne rok na koji je </a:t>
            </a:r>
            <a:r>
              <a:rPr lang="hr-HR" sz="2000" b="0" dirty="0" smtClean="0"/>
              <a:t>ugovoren trajni </a:t>
            </a:r>
            <a:r>
              <a:rPr lang="hr-HR" sz="2000" b="0" dirty="0"/>
              <a:t>nalog. Osim trajnih naloga koji se automatski zatvaraju istekom </a:t>
            </a:r>
            <a:r>
              <a:rPr lang="hr-HR" sz="2000" b="0" dirty="0" smtClean="0"/>
              <a:t>ugovorenog roka</a:t>
            </a:r>
            <a:r>
              <a:rPr lang="hr-HR" sz="2000" b="0" dirty="0"/>
              <a:t>, postoje još neki razlozi koji mogu uzrokovati zatvaranje trajnog </a:t>
            </a:r>
            <a:r>
              <a:rPr lang="hr-HR" sz="2000" b="0" dirty="0" smtClean="0"/>
              <a:t>naloga, a </a:t>
            </a:r>
            <a:r>
              <a:rPr lang="hr-HR" sz="2000" b="0" dirty="0"/>
              <a:t>to su:</a:t>
            </a:r>
          </a:p>
          <a:p>
            <a:r>
              <a:rPr lang="hr-HR" sz="2000" b="0" dirty="0"/>
              <a:t>• zahtjev klijenta</a:t>
            </a:r>
          </a:p>
          <a:p>
            <a:r>
              <a:rPr lang="hr-HR" sz="2000" b="0" dirty="0"/>
              <a:t>• informacija o smrti klijenta</a:t>
            </a:r>
          </a:p>
          <a:p>
            <a:r>
              <a:rPr lang="hr-HR" sz="2000" b="0" dirty="0"/>
              <a:t>• zatvaranje računa s kojeg se vrši plaćanje</a:t>
            </a:r>
          </a:p>
          <a:p>
            <a:r>
              <a:rPr lang="hr-HR" sz="2000" b="0" dirty="0"/>
              <a:t>• neuredno poslovanje klijenta i sl.</a:t>
            </a:r>
            <a:endParaRPr lang="hr-HR" sz="2000" b="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643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iz prakse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dirty="0" smtClean="0"/>
              <a:t>Ana </a:t>
            </a:r>
            <a:r>
              <a:rPr lang="vi-VN" dirty="0"/>
              <a:t>Anić korisnik je pretplate mobilnog operatera XY. Kako je često na putu, zaboravlja</a:t>
            </a:r>
          </a:p>
          <a:p>
            <a:r>
              <a:rPr lang="vi-VN" dirty="0"/>
              <a:t>platiti svoje račune za mobitel na vrijeme i dovodi se u situaciju da joj</a:t>
            </a:r>
          </a:p>
          <a:p>
            <a:r>
              <a:rPr lang="vi-VN" dirty="0"/>
              <a:t>je korištenje mobitela uskraćeno do podmirenja računa. Stoga odlazi u poslovnu</a:t>
            </a:r>
          </a:p>
          <a:p>
            <a:r>
              <a:rPr lang="vi-VN" dirty="0"/>
              <a:t>banku koja s operaterom ima ugovor za izvršavanje trajnog naloga. Ana ugovara</a:t>
            </a:r>
          </a:p>
          <a:p>
            <a:r>
              <a:rPr lang="vi-VN" dirty="0"/>
              <a:t>trajni nalog i daje podatke operateru o svom računu s kojeg želi izvršenje plaćanja.</a:t>
            </a:r>
          </a:p>
          <a:p>
            <a:r>
              <a:rPr lang="vi-VN" dirty="0"/>
              <a:t>Sljedeći mjesec operater dostavlja banci iznos koji treba biti uplaćen za Anu Anić i</a:t>
            </a:r>
          </a:p>
          <a:p>
            <a:r>
              <a:rPr lang="vi-VN" dirty="0"/>
              <a:t>datum na koji treba izvršiti plaćanje. Na navedeni datum njen će se račun u banci</a:t>
            </a:r>
          </a:p>
          <a:p>
            <a:r>
              <a:rPr lang="vi-VN" dirty="0"/>
              <a:t>teretiti za iznos dostavljen na računu za plaćanje. Anina je obveza da osigura dovoljno</a:t>
            </a:r>
          </a:p>
          <a:p>
            <a:r>
              <a:rPr lang="vi-VN" dirty="0"/>
              <a:t>novaca na računu kako bi se trajni nalog mogao izvršiti.</a:t>
            </a:r>
          </a:p>
          <a:p>
            <a:r>
              <a:rPr lang="vi-VN" dirty="0"/>
              <a:t>Vrlo često u praksi se događa da svaki mjesec na točno određeni datum treba</a:t>
            </a:r>
          </a:p>
          <a:p>
            <a:r>
              <a:rPr lang="vi-VN" dirty="0"/>
              <a:t>uplatiti točno određeni iznos primatelju plaćanja. Ova je situacija uobičajena kod</a:t>
            </a:r>
          </a:p>
          <a:p>
            <a:r>
              <a:rPr lang="vi-VN" dirty="0"/>
              <a:t>otplate kredita i čini standardnu ponudu većine banaka. Trajni nalog može se ugovoriti</a:t>
            </a:r>
          </a:p>
          <a:p>
            <a:r>
              <a:rPr lang="vi-VN" dirty="0"/>
              <a:t>na samom početku otplate kredita, ali i u bilo kojem trenutku kasnije tijekom</a:t>
            </a:r>
          </a:p>
          <a:p>
            <a:r>
              <a:rPr lang="vi-VN" dirty="0"/>
              <a:t>otplate.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8553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pPr marL="0" indent="0"/>
            <a:r>
              <a:rPr lang="vi-VN" sz="2000" dirty="0"/>
              <a:t>1. Što je trajni nalog?</a:t>
            </a:r>
          </a:p>
          <a:p>
            <a:pPr marL="0" indent="0"/>
            <a:r>
              <a:rPr lang="vi-VN" sz="2000" dirty="0"/>
              <a:t>2. Tko može ugovoriti trajni nalog?</a:t>
            </a:r>
          </a:p>
          <a:p>
            <a:pPr marL="0" indent="0"/>
            <a:r>
              <a:rPr lang="vi-VN" sz="2000" dirty="0"/>
              <a:t>3. Navedite primjere različitih trajnih naloga!</a:t>
            </a:r>
          </a:p>
          <a:p>
            <a:pPr marL="0" indent="0"/>
            <a:r>
              <a:rPr lang="vi-VN" sz="2000" dirty="0"/>
              <a:t>4. Kada se zatvara trajni nalog?</a:t>
            </a:r>
          </a:p>
          <a:p>
            <a:pPr marL="0" indent="0"/>
            <a:r>
              <a:rPr lang="vi-VN" sz="2000" dirty="0"/>
              <a:t>5. Na koji se način kontrolira izvršenje trajnih naloga?</a:t>
            </a:r>
          </a:p>
          <a:p>
            <a:pPr marL="0" indent="0"/>
            <a:r>
              <a:rPr lang="vi-VN" sz="2000" dirty="0"/>
              <a:t>6. Koji je preduvjet izvršenja trajnog naloga?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221</TotalTime>
  <Words>467</Words>
  <Application>Microsoft Office PowerPoint</Application>
  <PresentationFormat>On-screen Show (4:3)</PresentationFormat>
  <Paragraphs>50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Angles</vt:lpstr>
      <vt:lpstr>Trajni nalozi</vt:lpstr>
      <vt:lpstr>TEME POGLAVLJA 8:</vt:lpstr>
      <vt:lpstr>U ovom poglavlju naučit ćete:</vt:lpstr>
      <vt:lpstr>Trajni nalog</vt:lpstr>
      <vt:lpstr>Primjer iz prakse</vt:lpstr>
      <vt:lpstr>PITANJA ZA PONAVLJANJE I RASPRAVU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User</cp:lastModifiedBy>
  <cp:revision>15</cp:revision>
  <dcterms:created xsi:type="dcterms:W3CDTF">2014-02-24T11:45:10Z</dcterms:created>
  <dcterms:modified xsi:type="dcterms:W3CDTF">2014-10-18T23:44:47Z</dcterms:modified>
</cp:coreProperties>
</file>